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8" r:id="rId11"/>
    <p:sldId id="265" r:id="rId12"/>
    <p:sldId id="269" r:id="rId13"/>
    <p:sldId id="270" r:id="rId14"/>
    <p:sldId id="272" r:id="rId15"/>
    <p:sldId id="271" r:id="rId1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4"/>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9600" autoAdjust="0"/>
  </p:normalViewPr>
  <p:slideViewPr>
    <p:cSldViewPr>
      <p:cViewPr>
        <p:scale>
          <a:sx n="111" d="100"/>
          <a:sy n="111" d="100"/>
        </p:scale>
        <p:origin x="-161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D9FC3B-B7EA-439B-B762-20416FF2B37C}" type="datetimeFigureOut">
              <a:rPr lang="hu-HU" smtClean="0"/>
              <a:t>2016.12.16.</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E5C8BD-36AA-4E86-A328-D7BAD65D6583}" type="slidenum">
              <a:rPr lang="hu-HU" smtClean="0"/>
              <a:t>‹#›</a:t>
            </a:fld>
            <a:endParaRPr lang="hu-HU"/>
          </a:p>
        </p:txBody>
      </p:sp>
    </p:spTree>
    <p:extLst>
      <p:ext uri="{BB962C8B-B14F-4D97-AF65-F5344CB8AC3E}">
        <p14:creationId xmlns:p14="http://schemas.microsoft.com/office/powerpoint/2010/main" val="34418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AE5C8BD-36AA-4E86-A328-D7BAD65D6583}" type="slidenum">
              <a:rPr lang="hu-HU" smtClean="0"/>
              <a:t>1</a:t>
            </a:fld>
            <a:endParaRPr lang="hu-HU"/>
          </a:p>
        </p:txBody>
      </p:sp>
    </p:spTree>
    <p:extLst>
      <p:ext uri="{BB962C8B-B14F-4D97-AF65-F5344CB8AC3E}">
        <p14:creationId xmlns:p14="http://schemas.microsoft.com/office/powerpoint/2010/main" val="423222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CAE5C8BD-36AA-4E86-A328-D7BAD65D6583}" type="slidenum">
              <a:rPr lang="hu-HU" smtClean="0"/>
              <a:t>13</a:t>
            </a:fld>
            <a:endParaRPr lang="hu-HU"/>
          </a:p>
        </p:txBody>
      </p:sp>
    </p:spTree>
    <p:extLst>
      <p:ext uri="{BB962C8B-B14F-4D97-AF65-F5344CB8AC3E}">
        <p14:creationId xmlns:p14="http://schemas.microsoft.com/office/powerpoint/2010/main" val="3499425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hu-HU" smtClean="0"/>
              <a:t>Mintacím szerkesztése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dirty="0"/>
          </a:p>
        </p:txBody>
      </p:sp>
      <p:sp>
        <p:nvSpPr>
          <p:cNvPr id="4" name="Date Placeholder 3"/>
          <p:cNvSpPr>
            <a:spLocks noGrp="1"/>
          </p:cNvSpPr>
          <p:nvPr>
            <p:ph type="dt" sz="half" idx="10"/>
          </p:nvPr>
        </p:nvSpPr>
        <p:spPr/>
        <p:txBody>
          <a:bodyPr/>
          <a:lstStyle/>
          <a:p>
            <a:fld id="{E41B4AF8-21E3-4CE2-8CD1-E8B2D7C810F1}" type="datetimeFigureOut">
              <a:rPr lang="hu-HU" smtClean="0"/>
              <a:t>2016.12.16.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53F3A8-8816-4465-9CE5-259D92BF17D3}" type="slidenum">
              <a:rPr lang="hu-HU" smtClean="0"/>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E41B4AF8-21E3-4CE2-8CD1-E8B2D7C810F1}" type="datetimeFigureOut">
              <a:rPr lang="hu-HU" smtClean="0"/>
              <a:t>2016.12.16.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53F3A8-8816-4465-9CE5-259D92BF17D3}"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41B4AF8-21E3-4CE2-8CD1-E8B2D7C810F1}" type="datetimeFigureOut">
              <a:rPr lang="hu-HU" smtClean="0"/>
              <a:t>2016.12.16.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53F3A8-8816-4465-9CE5-259D92BF17D3}" type="slidenum">
              <a:rPr lang="hu-HU" smtClean="0"/>
              <a:t>‹#›</a:t>
            </a:fld>
            <a:endParaRPr lang="hu-H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hu-HU" smtClean="0"/>
              <a:t>Mintacím szerkesztése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ate Placeholder 3"/>
          <p:cNvSpPr>
            <a:spLocks noGrp="1"/>
          </p:cNvSpPr>
          <p:nvPr>
            <p:ph type="dt" sz="half" idx="10"/>
          </p:nvPr>
        </p:nvSpPr>
        <p:spPr/>
        <p:txBody>
          <a:bodyPr/>
          <a:lstStyle/>
          <a:p>
            <a:fld id="{E41B4AF8-21E3-4CE2-8CD1-E8B2D7C810F1}" type="datetimeFigureOut">
              <a:rPr lang="hu-HU" smtClean="0"/>
              <a:t>2016.12.16.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53F3A8-8816-4465-9CE5-259D92BF17D3}" type="slidenum">
              <a:rPr lang="hu-HU" smtClean="0"/>
              <a:t>‹#›</a:t>
            </a:fld>
            <a:endParaRPr lang="hu-HU"/>
          </a:p>
        </p:txBody>
      </p:sp>
      <p:sp>
        <p:nvSpPr>
          <p:cNvPr id="7" name="Title 6"/>
          <p:cNvSpPr>
            <a:spLocks noGrp="1"/>
          </p:cNvSpPr>
          <p:nvPr>
            <p:ph type="title"/>
          </p:nvPr>
        </p:nvSpPr>
        <p:spPr/>
        <p:txBody>
          <a:bodyPr/>
          <a:lstStyle/>
          <a:p>
            <a:r>
              <a:rPr lang="hu-HU" smtClean="0"/>
              <a:t>Mintacím szerkesztése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hu-HU" smtClean="0"/>
              <a:t>Mintacím szerkesztése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ate Placeholder 3"/>
          <p:cNvSpPr>
            <a:spLocks noGrp="1"/>
          </p:cNvSpPr>
          <p:nvPr>
            <p:ph type="dt" sz="half" idx="10"/>
          </p:nvPr>
        </p:nvSpPr>
        <p:spPr/>
        <p:txBody>
          <a:bodyPr/>
          <a:lstStyle/>
          <a:p>
            <a:fld id="{E41B4AF8-21E3-4CE2-8CD1-E8B2D7C810F1}" type="datetimeFigureOut">
              <a:rPr lang="hu-HU" smtClean="0"/>
              <a:t>2016.12.16.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D53F3A8-8816-4465-9CE5-259D92BF17D3}" type="slidenum">
              <a:rPr lang="hu-HU" smtClean="0"/>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5" name="Date Placeholder 4"/>
          <p:cNvSpPr>
            <a:spLocks noGrp="1"/>
          </p:cNvSpPr>
          <p:nvPr>
            <p:ph type="dt" sz="half" idx="10"/>
          </p:nvPr>
        </p:nvSpPr>
        <p:spPr/>
        <p:txBody>
          <a:bodyPr/>
          <a:lstStyle/>
          <a:p>
            <a:fld id="{E41B4AF8-21E3-4CE2-8CD1-E8B2D7C810F1}" type="datetimeFigureOut">
              <a:rPr lang="hu-HU" smtClean="0"/>
              <a:t>2016.12.16.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D53F3A8-8816-4465-9CE5-259D92BF17D3}" type="slidenum">
              <a:rPr lang="hu-HU" smtClean="0"/>
              <a:t>‹#›</a:t>
            </a:fld>
            <a:endParaRPr lang="hu-HU"/>
          </a:p>
        </p:txBody>
      </p:sp>
      <p:sp>
        <p:nvSpPr>
          <p:cNvPr id="9" name="Content Placeholder 8"/>
          <p:cNvSpPr>
            <a:spLocks noGrp="1"/>
          </p:cNvSpPr>
          <p:nvPr>
            <p:ph sz="quarter" idx="13"/>
          </p:nvPr>
        </p:nvSpPr>
        <p:spPr>
          <a:xfrm>
            <a:off x="676655"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u-HU" smtClean="0"/>
              <a:t>Mintacím szerkesztése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Date Placeholder 6"/>
          <p:cNvSpPr>
            <a:spLocks noGrp="1"/>
          </p:cNvSpPr>
          <p:nvPr>
            <p:ph type="dt" sz="half" idx="10"/>
          </p:nvPr>
        </p:nvSpPr>
        <p:spPr/>
        <p:txBody>
          <a:bodyPr/>
          <a:lstStyle/>
          <a:p>
            <a:fld id="{E41B4AF8-21E3-4CE2-8CD1-E8B2D7C810F1}" type="datetimeFigureOut">
              <a:rPr lang="hu-HU" smtClean="0"/>
              <a:t>2016.12.16.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D53F3A8-8816-4465-9CE5-259D92BF17D3}"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smtClean="0"/>
              <a:t>Mintacím szerkesztése</a:t>
            </a:r>
            <a:endParaRPr lang="en-US"/>
          </a:p>
        </p:txBody>
      </p:sp>
      <p:sp>
        <p:nvSpPr>
          <p:cNvPr id="3" name="Date Placeholder 2"/>
          <p:cNvSpPr>
            <a:spLocks noGrp="1"/>
          </p:cNvSpPr>
          <p:nvPr>
            <p:ph type="dt" sz="half" idx="10"/>
          </p:nvPr>
        </p:nvSpPr>
        <p:spPr/>
        <p:txBody>
          <a:bodyPr/>
          <a:lstStyle/>
          <a:p>
            <a:fld id="{E41B4AF8-21E3-4CE2-8CD1-E8B2D7C810F1}" type="datetimeFigureOut">
              <a:rPr lang="hu-HU" smtClean="0"/>
              <a:t>2016.12.16.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D53F3A8-8816-4465-9CE5-259D92BF17D3}"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41B4AF8-21E3-4CE2-8CD1-E8B2D7C810F1}" type="datetimeFigureOut">
              <a:rPr lang="hu-HU" smtClean="0"/>
              <a:t>2016.12.16.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D53F3A8-8816-4465-9CE5-259D92BF17D3}"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41B4AF8-21E3-4CE2-8CD1-E8B2D7C810F1}" type="datetimeFigureOut">
              <a:rPr lang="hu-HU" smtClean="0"/>
              <a:t>2016.12.16.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D53F3A8-8816-4465-9CE5-259D92BF17D3}" type="slidenum">
              <a:rPr lang="hu-HU" smtClean="0"/>
              <a:t>‹#›</a:t>
            </a:fld>
            <a:endParaRPr lang="hu-H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hu-HU" smtClean="0"/>
              <a:t>Mintacím szerkesztése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hu-HU" smtClean="0"/>
              <a:t>Mintacím szerkesztése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ate Placeholder 4"/>
          <p:cNvSpPr>
            <a:spLocks noGrp="1"/>
          </p:cNvSpPr>
          <p:nvPr>
            <p:ph type="dt" sz="half" idx="10"/>
          </p:nvPr>
        </p:nvSpPr>
        <p:spPr/>
        <p:txBody>
          <a:bodyPr/>
          <a:lstStyle/>
          <a:p>
            <a:fld id="{E41B4AF8-21E3-4CE2-8CD1-E8B2D7C810F1}" type="datetimeFigureOut">
              <a:rPr lang="hu-HU" smtClean="0"/>
              <a:t>2016.12.16.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D53F3A8-8816-4465-9CE5-259D92BF17D3}" type="slidenum">
              <a:rPr lang="hu-HU" smtClean="0"/>
              <a:t>‹#›</a:t>
            </a:fld>
            <a:endParaRPr lang="hu-H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smtClean="0"/>
              <a:t>Kép beszúrásához kattintson az ikonra</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hu-HU" smtClean="0"/>
              <a:t>Mintacím szerkesztése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41B4AF8-21E3-4CE2-8CD1-E8B2D7C810F1}" type="datetimeFigureOut">
              <a:rPr lang="hu-HU" smtClean="0"/>
              <a:t>2016.12.16.</a:t>
            </a:fld>
            <a:endParaRPr lang="hu-H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hu-H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D53F3A8-8816-4465-9CE5-259D92BF17D3}" type="slidenum">
              <a:rPr lang="hu-HU" smtClean="0"/>
              <a:t>‹#›</a:t>
            </a:fld>
            <a:endParaRPr lang="hu-H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980728"/>
            <a:ext cx="7772400" cy="2399580"/>
          </a:xfrm>
        </p:spPr>
        <p:txBody>
          <a:bodyPr>
            <a:normAutofit fontScale="90000"/>
          </a:bodyPr>
          <a:lstStyle/>
          <a:p>
            <a:r>
              <a:rPr lang="hu-HU" dirty="0">
                <a:solidFill>
                  <a:schemeClr val="bg1"/>
                </a:solidFill>
              </a:rPr>
              <a:t>DANAMID MŰANYAGFRÖCCSÖNTŐ ÉS FÉMTÖMEGCIKK GYÁRTÓ KFT</a:t>
            </a:r>
            <a:br>
              <a:rPr lang="hu-HU" dirty="0">
                <a:solidFill>
                  <a:schemeClr val="bg1"/>
                </a:solidFill>
              </a:rPr>
            </a:br>
            <a:endParaRPr lang="hu-HU" dirty="0">
              <a:solidFill>
                <a:schemeClr val="bg1"/>
              </a:solidFill>
            </a:endParaRPr>
          </a:p>
        </p:txBody>
      </p:sp>
      <p:sp>
        <p:nvSpPr>
          <p:cNvPr id="3" name="Alcím 2"/>
          <p:cNvSpPr>
            <a:spLocks noGrp="1"/>
          </p:cNvSpPr>
          <p:nvPr>
            <p:ph type="subTitle" idx="1"/>
          </p:nvPr>
        </p:nvSpPr>
        <p:spPr/>
        <p:txBody>
          <a:bodyPr/>
          <a:lstStyle/>
          <a:p>
            <a:endParaRPr lang="hu-HU" dirty="0"/>
          </a:p>
        </p:txBody>
      </p:sp>
      <p:pic>
        <p:nvPicPr>
          <p:cNvPr id="6" name="Kép 5" descr="http://www.danamidkft.hu/images/slide1.jpg"/>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212976"/>
            <a:ext cx="6480720" cy="1944216"/>
          </a:xfrm>
          <a:prstGeom prst="rect">
            <a:avLst/>
          </a:prstGeom>
          <a:noFill/>
          <a:ln>
            <a:noFill/>
          </a:ln>
        </p:spPr>
      </p:pic>
    </p:spTree>
    <p:extLst>
      <p:ext uri="{BB962C8B-B14F-4D97-AF65-F5344CB8AC3E}">
        <p14:creationId xmlns:p14="http://schemas.microsoft.com/office/powerpoint/2010/main" val="18188825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836712"/>
            <a:ext cx="7772400" cy="1512168"/>
          </a:xfrm>
        </p:spPr>
        <p:txBody>
          <a:bodyPr/>
          <a:lstStyle/>
          <a:p>
            <a:r>
              <a:rPr lang="hu-HU" dirty="0"/>
              <a:t>TERMÉKEINK KÉPEKBEN</a:t>
            </a:r>
            <a:br>
              <a:rPr lang="hu-HU" dirty="0"/>
            </a:br>
            <a:endParaRPr lang="hu-HU" dirty="0"/>
          </a:p>
        </p:txBody>
      </p:sp>
      <p:sp>
        <p:nvSpPr>
          <p:cNvPr id="3" name="Alcím 2"/>
          <p:cNvSpPr>
            <a:spLocks noGrp="1"/>
          </p:cNvSpPr>
          <p:nvPr>
            <p:ph type="subTitle" idx="1"/>
          </p:nvPr>
        </p:nvSpPr>
        <p:spPr/>
        <p:txBody>
          <a:bodyPr/>
          <a:lstStyle/>
          <a:p>
            <a:endParaRPr lang="hu-HU" dirty="0"/>
          </a:p>
        </p:txBody>
      </p:sp>
      <p:pic>
        <p:nvPicPr>
          <p:cNvPr id="4" name="Picture 3" descr="C:\Users\totheva\Pictures\2016-10-27\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276872"/>
            <a:ext cx="640871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752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0032" y="2463560"/>
            <a:ext cx="7772400" cy="2405600"/>
          </a:xfrm>
        </p:spPr>
        <p:txBody>
          <a:bodyPr>
            <a:normAutofit/>
          </a:bodyPr>
          <a:lstStyle/>
          <a:p>
            <a:r>
              <a:rPr lang="hu-HU" sz="2400" b="1" dirty="0" smtClean="0">
                <a:solidFill>
                  <a:schemeClr val="accent2">
                    <a:lumMod val="75000"/>
                  </a:schemeClr>
                </a:solidFill>
                <a:latin typeface="+mn-lt"/>
              </a:rPr>
              <a:t>Gépész szakmunkás, </a:t>
            </a:r>
            <a:br>
              <a:rPr lang="hu-HU" sz="2400" b="1" dirty="0" smtClean="0">
                <a:solidFill>
                  <a:schemeClr val="accent2">
                    <a:lumMod val="75000"/>
                  </a:schemeClr>
                </a:solidFill>
                <a:latin typeface="+mn-lt"/>
              </a:rPr>
            </a:br>
            <a:r>
              <a:rPr lang="hu-HU" sz="2400" b="1" dirty="0" smtClean="0">
                <a:solidFill>
                  <a:schemeClr val="accent2">
                    <a:lumMod val="75000"/>
                  </a:schemeClr>
                </a:solidFill>
                <a:latin typeface="+mn-lt"/>
              </a:rPr>
              <a:t>Gépi forgácsoló szakmunkás </a:t>
            </a:r>
            <a:br>
              <a:rPr lang="hu-HU" sz="2400" b="1" dirty="0" smtClean="0">
                <a:solidFill>
                  <a:schemeClr val="accent2">
                    <a:lumMod val="75000"/>
                  </a:schemeClr>
                </a:solidFill>
                <a:latin typeface="+mn-lt"/>
              </a:rPr>
            </a:br>
            <a:r>
              <a:rPr lang="hu-HU" sz="2400" b="1" dirty="0" err="1">
                <a:solidFill>
                  <a:schemeClr val="accent2">
                    <a:lumMod val="75000"/>
                  </a:schemeClr>
                </a:solidFill>
                <a:latin typeface="+mn-lt"/>
              </a:rPr>
              <a:t>G</a:t>
            </a:r>
            <a:r>
              <a:rPr lang="hu-HU" sz="2400" b="1" dirty="0" err="1" smtClean="0">
                <a:solidFill>
                  <a:schemeClr val="accent2">
                    <a:lumMod val="75000"/>
                  </a:schemeClr>
                </a:solidFill>
                <a:latin typeface="+mn-lt"/>
              </a:rPr>
              <a:t>épgyártástechnológiai</a:t>
            </a:r>
            <a:r>
              <a:rPr lang="hu-HU" sz="2400" b="1" dirty="0" smtClean="0">
                <a:solidFill>
                  <a:schemeClr val="accent2">
                    <a:lumMod val="75000"/>
                  </a:schemeClr>
                </a:solidFill>
                <a:latin typeface="+mn-lt"/>
              </a:rPr>
              <a:t> technikus</a:t>
            </a:r>
            <a:br>
              <a:rPr lang="hu-HU" sz="2400" b="1" dirty="0" smtClean="0">
                <a:solidFill>
                  <a:schemeClr val="accent2">
                    <a:lumMod val="75000"/>
                  </a:schemeClr>
                </a:solidFill>
                <a:latin typeface="+mn-lt"/>
              </a:rPr>
            </a:br>
            <a:r>
              <a:rPr lang="hu-HU" sz="2400" b="1" dirty="0" smtClean="0">
                <a:solidFill>
                  <a:schemeClr val="accent2">
                    <a:lumMod val="75000"/>
                  </a:schemeClr>
                </a:solidFill>
                <a:latin typeface="+mn-lt"/>
              </a:rPr>
              <a:t>szakmákban a szakma mestere végzi a képzésüket </a:t>
            </a:r>
            <a:endParaRPr lang="hu-HU" sz="2400" b="1" dirty="0">
              <a:solidFill>
                <a:schemeClr val="accent2">
                  <a:lumMod val="75000"/>
                </a:schemeClr>
              </a:solidFill>
              <a:latin typeface="+mn-lt"/>
            </a:endParaRPr>
          </a:p>
        </p:txBody>
      </p:sp>
      <p:sp>
        <p:nvSpPr>
          <p:cNvPr id="3" name="Szöveg helye 2"/>
          <p:cNvSpPr>
            <a:spLocks noGrp="1"/>
          </p:cNvSpPr>
          <p:nvPr>
            <p:ph type="body" idx="1"/>
          </p:nvPr>
        </p:nvSpPr>
        <p:spPr/>
        <p:txBody>
          <a:bodyPr>
            <a:normAutofit fontScale="92500"/>
          </a:bodyPr>
          <a:lstStyle/>
          <a:p>
            <a:r>
              <a:rPr lang="hu-HU" sz="4400" dirty="0" smtClean="0">
                <a:latin typeface="+mj-lt"/>
              </a:rPr>
              <a:t>GYAKORLATI SZAKKÉPZÉS</a:t>
            </a:r>
            <a:endParaRPr lang="hu-HU" sz="4400" dirty="0">
              <a:latin typeface="+mj-lt"/>
            </a:endParaRPr>
          </a:p>
        </p:txBody>
      </p:sp>
    </p:spTree>
    <p:extLst>
      <p:ext uri="{BB962C8B-B14F-4D97-AF65-F5344CB8AC3E}">
        <p14:creationId xmlns:p14="http://schemas.microsoft.com/office/powerpoint/2010/main" val="16771993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9992" y="1052736"/>
            <a:ext cx="4176464" cy="1152129"/>
          </a:xfrm>
        </p:spPr>
        <p:txBody>
          <a:bodyPr>
            <a:normAutofit/>
          </a:bodyPr>
          <a:lstStyle/>
          <a:p>
            <a:r>
              <a:rPr lang="hu-HU" sz="3200" dirty="0" smtClean="0"/>
              <a:t>GYAKORLATI KÉPZÉS</a:t>
            </a:r>
            <a:endParaRPr lang="hu-HU" sz="3200" dirty="0"/>
          </a:p>
        </p:txBody>
      </p:sp>
      <p:sp>
        <p:nvSpPr>
          <p:cNvPr id="3" name="Szöveg helye 2"/>
          <p:cNvSpPr>
            <a:spLocks noGrp="1"/>
          </p:cNvSpPr>
          <p:nvPr>
            <p:ph type="body" sz="half" idx="2"/>
          </p:nvPr>
        </p:nvSpPr>
        <p:spPr/>
        <p:txBody>
          <a:bodyPr>
            <a:normAutofit/>
          </a:bodyPr>
          <a:lstStyle/>
          <a:p>
            <a:r>
              <a:rPr lang="hu-HU" sz="2000" b="1" dirty="0" smtClean="0">
                <a:solidFill>
                  <a:schemeClr val="accent2">
                    <a:lumMod val="75000"/>
                  </a:schemeClr>
                </a:solidFill>
              </a:rPr>
              <a:t>SZERSZÁMKÉSZÍTÉS  MŰVELETEINEK ELSÍJÁTÍTÁSÁHOZ HASZNÁLT FNGJ MARÓGÉP</a:t>
            </a:r>
            <a:endParaRPr lang="hu-HU" sz="2000" b="1" dirty="0">
              <a:solidFill>
                <a:schemeClr val="accent2">
                  <a:lumMod val="75000"/>
                </a:schemeClr>
              </a:solidFill>
            </a:endParaRPr>
          </a:p>
        </p:txBody>
      </p:sp>
      <p:pic>
        <p:nvPicPr>
          <p:cNvPr id="5" name="Kép helye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300" r="4300"/>
          <a:stretch>
            <a:fillRect/>
          </a:stretch>
        </p:blipFill>
        <p:spPr>
          <a:xfrm>
            <a:off x="838200" y="1371600"/>
            <a:ext cx="3733800" cy="3065512"/>
          </a:xfrm>
        </p:spPr>
      </p:pic>
    </p:spTree>
    <p:extLst>
      <p:ext uri="{BB962C8B-B14F-4D97-AF65-F5344CB8AC3E}">
        <p14:creationId xmlns:p14="http://schemas.microsoft.com/office/powerpoint/2010/main" val="421187580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99992" y="620689"/>
            <a:ext cx="4104456" cy="1368152"/>
          </a:xfrm>
        </p:spPr>
        <p:txBody>
          <a:bodyPr>
            <a:normAutofit/>
          </a:bodyPr>
          <a:lstStyle/>
          <a:p>
            <a:r>
              <a:rPr lang="hu-HU" sz="3200" dirty="0"/>
              <a:t>GYAKORLATI KÉPZÉS</a:t>
            </a:r>
          </a:p>
        </p:txBody>
      </p:sp>
      <p:sp>
        <p:nvSpPr>
          <p:cNvPr id="3" name="Szöveg helye 2"/>
          <p:cNvSpPr>
            <a:spLocks noGrp="1"/>
          </p:cNvSpPr>
          <p:nvPr>
            <p:ph type="body" sz="half" idx="2"/>
          </p:nvPr>
        </p:nvSpPr>
        <p:spPr>
          <a:xfrm>
            <a:off x="5148064" y="2785533"/>
            <a:ext cx="3538736" cy="2421467"/>
          </a:xfrm>
        </p:spPr>
        <p:txBody>
          <a:bodyPr>
            <a:normAutofit/>
          </a:bodyPr>
          <a:lstStyle/>
          <a:p>
            <a:pPr algn="ctr"/>
            <a:r>
              <a:rPr lang="hu-HU" sz="2800" b="1" dirty="0" smtClean="0">
                <a:solidFill>
                  <a:schemeClr val="accent2">
                    <a:lumMod val="75000"/>
                  </a:schemeClr>
                </a:solidFill>
              </a:rPr>
              <a:t>ROCKWELL KEMÉNYSÉGMÉRŐ HASZNÁLATA</a:t>
            </a:r>
            <a:endParaRPr lang="hu-HU" sz="2800" b="1" dirty="0">
              <a:solidFill>
                <a:schemeClr val="accent2">
                  <a:lumMod val="75000"/>
                </a:schemeClr>
              </a:solidFill>
            </a:endParaRPr>
          </a:p>
        </p:txBody>
      </p:sp>
      <p:pic>
        <p:nvPicPr>
          <p:cNvPr id="5" name="Kép helye 4"/>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300" r="4300"/>
          <a:stretch>
            <a:fillRect/>
          </a:stretch>
        </p:blipFill>
        <p:spPr>
          <a:xfrm>
            <a:off x="939719" y="1138458"/>
            <a:ext cx="1191001" cy="977231"/>
          </a:xfr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764704"/>
            <a:ext cx="2909832" cy="2290386"/>
          </a:xfrm>
          <a:prstGeom prst="rect">
            <a:avLst/>
          </a:prstGeom>
        </p:spPr>
      </p:pic>
      <p:pic>
        <p:nvPicPr>
          <p:cNvPr id="3075" name="Picture 3" descr="C:\Users\totheva\Pictures\2016-10-27\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3689" y="3076210"/>
            <a:ext cx="3024336" cy="2369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7062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685800" y="836712"/>
            <a:ext cx="7772400" cy="1152128"/>
          </a:xfrm>
        </p:spPr>
        <p:txBody>
          <a:bodyPr/>
          <a:lstStyle/>
          <a:p>
            <a:r>
              <a:rPr lang="hu-HU" dirty="0" smtClean="0"/>
              <a:t>KÖSZÖNJÜK A  FIGYELMÜKET</a:t>
            </a:r>
            <a:endParaRPr lang="hu-HU" dirty="0"/>
          </a:p>
        </p:txBody>
      </p:sp>
      <p:pic>
        <p:nvPicPr>
          <p:cNvPr id="1027" name="Picture 3" descr="C:\Users\totheva\Pictures\2016-10-27\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9600" y="-11887200"/>
            <a:ext cx="144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Alcím 2"/>
          <p:cNvSpPr>
            <a:spLocks noGrp="1"/>
          </p:cNvSpPr>
          <p:nvPr>
            <p:ph type="subTitle" idx="1"/>
          </p:nvPr>
        </p:nvSpPr>
        <p:spPr/>
        <p:txBody>
          <a:bodyPr/>
          <a:lstStyle/>
          <a:p>
            <a:endParaRPr lang="hu-HU" dirty="0"/>
          </a:p>
        </p:txBody>
      </p:sp>
      <p:pic>
        <p:nvPicPr>
          <p:cNvPr id="1028" name="Picture 4" descr="C:\Users\totheva\Pictures\2016-10-27\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49600" y="-11887200"/>
            <a:ext cx="144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totheva\Pictures\2016-10-27\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044" y="1988029"/>
            <a:ext cx="676875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345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rtalom helye 1"/>
          <p:cNvSpPr>
            <a:spLocks noGrp="1"/>
          </p:cNvSpPr>
          <p:nvPr>
            <p:ph idx="1"/>
          </p:nvPr>
        </p:nvSpPr>
        <p:spPr/>
        <p:txBody>
          <a:bodyPr>
            <a:normAutofit fontScale="92500" lnSpcReduction="10000"/>
          </a:bodyPr>
          <a:lstStyle/>
          <a:p>
            <a:pPr algn="ctr">
              <a:lnSpc>
                <a:spcPct val="115000"/>
              </a:lnSpc>
              <a:spcAft>
                <a:spcPts val="1000"/>
              </a:spcAft>
            </a:pPr>
            <a:r>
              <a:rPr lang="hu-HU" b="1" dirty="0">
                <a:latin typeface="Times New Roman"/>
                <a:ea typeface="Calibri"/>
                <a:cs typeface="Times New Roman"/>
              </a:rPr>
              <a:t>ELÉRHETŐSÉGEK:</a:t>
            </a:r>
            <a:endParaRPr lang="hu-HU" sz="1600" dirty="0">
              <a:latin typeface="Calibri"/>
              <a:ea typeface="Calibri"/>
              <a:cs typeface="Times New Roman"/>
            </a:endParaRPr>
          </a:p>
          <a:p>
            <a:pPr algn="ctr">
              <a:lnSpc>
                <a:spcPct val="115000"/>
              </a:lnSpc>
              <a:spcAft>
                <a:spcPts val="1000"/>
              </a:spcAft>
            </a:pPr>
            <a:r>
              <a:rPr lang="hu-HU" b="1" dirty="0">
                <a:latin typeface="Times New Roman"/>
                <a:ea typeface="Calibri"/>
                <a:cs typeface="Times New Roman"/>
              </a:rPr>
              <a:t>TÓTH CSABA ÜGYVEZETŐ: 30/299-2119</a:t>
            </a:r>
            <a:endParaRPr lang="hu-HU" sz="1600" dirty="0">
              <a:latin typeface="Calibri"/>
              <a:ea typeface="Calibri"/>
              <a:cs typeface="Times New Roman"/>
            </a:endParaRPr>
          </a:p>
          <a:p>
            <a:pPr algn="ctr">
              <a:lnSpc>
                <a:spcPct val="115000"/>
              </a:lnSpc>
              <a:spcAft>
                <a:spcPts val="1000"/>
              </a:spcAft>
            </a:pPr>
            <a:r>
              <a:rPr lang="hu-HU" b="1" dirty="0" err="1">
                <a:latin typeface="Times New Roman"/>
                <a:ea typeface="Calibri"/>
                <a:cs typeface="Times New Roman"/>
              </a:rPr>
              <a:t>toth.csaba</a:t>
            </a:r>
            <a:r>
              <a:rPr lang="hu-HU" b="1" dirty="0">
                <a:latin typeface="Times New Roman"/>
                <a:ea typeface="Calibri"/>
                <a:cs typeface="Times New Roman"/>
              </a:rPr>
              <a:t>@</a:t>
            </a:r>
            <a:r>
              <a:rPr lang="hu-HU" b="1" dirty="0" err="1">
                <a:latin typeface="Times New Roman"/>
                <a:ea typeface="Calibri"/>
                <a:cs typeface="Times New Roman"/>
              </a:rPr>
              <a:t>danamidkft.hu</a:t>
            </a:r>
            <a:endParaRPr lang="hu-HU" sz="1600" dirty="0">
              <a:latin typeface="Calibri"/>
              <a:ea typeface="Calibri"/>
              <a:cs typeface="Times New Roman"/>
            </a:endParaRPr>
          </a:p>
          <a:p>
            <a:pPr algn="ctr">
              <a:lnSpc>
                <a:spcPct val="115000"/>
              </a:lnSpc>
              <a:spcAft>
                <a:spcPts val="1000"/>
              </a:spcAft>
            </a:pPr>
            <a:r>
              <a:rPr lang="hu-HU" b="1" dirty="0">
                <a:latin typeface="Times New Roman"/>
                <a:ea typeface="Calibri"/>
                <a:cs typeface="Times New Roman"/>
              </a:rPr>
              <a:t>SALLI JÓZSEF ÜGYVEZETŐ: 30/299-2121</a:t>
            </a:r>
            <a:endParaRPr lang="hu-HU" sz="1600" dirty="0">
              <a:latin typeface="Calibri"/>
              <a:ea typeface="Calibri"/>
              <a:cs typeface="Times New Roman"/>
            </a:endParaRPr>
          </a:p>
          <a:p>
            <a:pPr algn="ctr">
              <a:lnSpc>
                <a:spcPct val="115000"/>
              </a:lnSpc>
              <a:spcAft>
                <a:spcPts val="1000"/>
              </a:spcAft>
            </a:pPr>
            <a:r>
              <a:rPr lang="hu-HU" b="1" dirty="0" err="1">
                <a:latin typeface="Times New Roman"/>
                <a:ea typeface="Calibri"/>
                <a:cs typeface="Times New Roman"/>
              </a:rPr>
              <a:t>sallai.jozsef</a:t>
            </a:r>
            <a:r>
              <a:rPr lang="hu-HU" b="1" dirty="0">
                <a:latin typeface="Times New Roman"/>
                <a:ea typeface="Calibri"/>
                <a:cs typeface="Times New Roman"/>
              </a:rPr>
              <a:t>@</a:t>
            </a:r>
            <a:r>
              <a:rPr lang="hu-HU" b="1" dirty="0" err="1">
                <a:latin typeface="Times New Roman"/>
                <a:ea typeface="Calibri"/>
                <a:cs typeface="Times New Roman"/>
              </a:rPr>
              <a:t>danamidkft.hu</a:t>
            </a:r>
            <a:endParaRPr lang="hu-HU" sz="1600" dirty="0">
              <a:latin typeface="Calibri"/>
              <a:ea typeface="Calibri"/>
              <a:cs typeface="Times New Roman"/>
            </a:endParaRPr>
          </a:p>
          <a:p>
            <a:pPr algn="ctr">
              <a:lnSpc>
                <a:spcPct val="115000"/>
              </a:lnSpc>
              <a:spcAft>
                <a:spcPts val="1000"/>
              </a:spcAft>
            </a:pPr>
            <a:r>
              <a:rPr lang="hu-HU" b="1" dirty="0">
                <a:latin typeface="Times New Roman"/>
                <a:ea typeface="Calibri"/>
                <a:cs typeface="Times New Roman"/>
              </a:rPr>
              <a:t>http://www.danamidkft.hu/</a:t>
            </a:r>
            <a:endParaRPr lang="hu-HU" sz="1600" dirty="0">
              <a:latin typeface="Calibri"/>
              <a:ea typeface="Calibri"/>
              <a:cs typeface="Times New Roman"/>
            </a:endParaRPr>
          </a:p>
          <a:p>
            <a:endParaRPr lang="hu-HU" dirty="0"/>
          </a:p>
        </p:txBody>
      </p:sp>
      <p:sp>
        <p:nvSpPr>
          <p:cNvPr id="3" name="Cím 2"/>
          <p:cNvSpPr>
            <a:spLocks noGrp="1"/>
          </p:cNvSpPr>
          <p:nvPr>
            <p:ph type="title"/>
          </p:nvPr>
        </p:nvSpPr>
        <p:spPr/>
        <p:txBody>
          <a:bodyPr/>
          <a:lstStyle/>
          <a:p>
            <a:r>
              <a:rPr lang="hu-HU" dirty="0" smtClean="0"/>
              <a:t>ELÉRHETŐSÉGEINK</a:t>
            </a:r>
            <a:endParaRPr lang="hu-HU" dirty="0"/>
          </a:p>
        </p:txBody>
      </p:sp>
    </p:spTree>
    <p:extLst>
      <p:ext uri="{BB962C8B-B14F-4D97-AF65-F5344CB8AC3E}">
        <p14:creationId xmlns:p14="http://schemas.microsoft.com/office/powerpoint/2010/main" val="35890316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0032" y="2463560"/>
            <a:ext cx="7772400" cy="2837648"/>
          </a:xfrm>
        </p:spPr>
        <p:txBody>
          <a:bodyPr>
            <a:normAutofit fontScale="90000"/>
          </a:bodyPr>
          <a:lstStyle/>
          <a:p>
            <a:r>
              <a:rPr lang="hu-HU" sz="2800" b="1" dirty="0" smtClean="0">
                <a:solidFill>
                  <a:schemeClr val="accent2">
                    <a:lumMod val="75000"/>
                  </a:schemeClr>
                </a:solidFill>
                <a:latin typeface="+mn-lt"/>
              </a:rPr>
              <a:t>Műanyag alkatrészek fröccsöntése</a:t>
            </a:r>
            <a:br>
              <a:rPr lang="hu-HU" sz="2800" b="1" dirty="0" smtClean="0">
                <a:solidFill>
                  <a:schemeClr val="accent2">
                    <a:lumMod val="75000"/>
                  </a:schemeClr>
                </a:solidFill>
                <a:latin typeface="+mn-lt"/>
              </a:rPr>
            </a:br>
            <a:r>
              <a:rPr lang="hu-HU" sz="2800" b="1" dirty="0">
                <a:solidFill>
                  <a:schemeClr val="accent2">
                    <a:lumMod val="75000"/>
                  </a:schemeClr>
                </a:solidFill>
                <a:latin typeface="+mn-lt"/>
              </a:rPr>
              <a:t>Fémipari </a:t>
            </a:r>
            <a:r>
              <a:rPr lang="hu-HU" sz="2800" b="1" dirty="0" smtClean="0">
                <a:solidFill>
                  <a:schemeClr val="accent2">
                    <a:lumMod val="75000"/>
                  </a:schemeClr>
                </a:solidFill>
                <a:latin typeface="+mn-lt"/>
              </a:rPr>
              <a:t>megmunkálás</a:t>
            </a:r>
            <a:br>
              <a:rPr lang="hu-HU" sz="2800" b="1" dirty="0" smtClean="0">
                <a:solidFill>
                  <a:schemeClr val="accent2">
                    <a:lumMod val="75000"/>
                  </a:schemeClr>
                </a:solidFill>
                <a:latin typeface="+mn-lt"/>
              </a:rPr>
            </a:br>
            <a:r>
              <a:rPr lang="hu-HU" sz="2800" b="1" dirty="0">
                <a:solidFill>
                  <a:schemeClr val="accent2">
                    <a:lumMod val="75000"/>
                  </a:schemeClr>
                </a:solidFill>
                <a:latin typeface="+mn-lt"/>
              </a:rPr>
              <a:t>Szerszám, készülék, tervezés, </a:t>
            </a:r>
            <a:r>
              <a:rPr lang="hu-HU" sz="2800" b="1" dirty="0" smtClean="0">
                <a:solidFill>
                  <a:schemeClr val="accent2">
                    <a:lumMod val="75000"/>
                  </a:schemeClr>
                </a:solidFill>
                <a:latin typeface="+mn-lt"/>
              </a:rPr>
              <a:t>gyártás</a:t>
            </a:r>
            <a:br>
              <a:rPr lang="hu-HU" sz="2800" b="1" dirty="0" smtClean="0">
                <a:solidFill>
                  <a:schemeClr val="accent2">
                    <a:lumMod val="75000"/>
                  </a:schemeClr>
                </a:solidFill>
                <a:latin typeface="+mn-lt"/>
              </a:rPr>
            </a:br>
            <a:r>
              <a:rPr lang="hu-HU" sz="2800" b="1" dirty="0" smtClean="0">
                <a:solidFill>
                  <a:schemeClr val="accent2">
                    <a:lumMod val="75000"/>
                  </a:schemeClr>
                </a:solidFill>
                <a:latin typeface="+mn-lt"/>
              </a:rPr>
              <a:t>Gépipari tanulók gyakorlati oktatása </a:t>
            </a:r>
            <a:r>
              <a:rPr lang="hu-HU" sz="2800" dirty="0">
                <a:solidFill>
                  <a:schemeClr val="accent2">
                    <a:lumMod val="75000"/>
                  </a:schemeClr>
                </a:solidFill>
              </a:rPr>
              <a:t/>
            </a:r>
            <a:br>
              <a:rPr lang="hu-HU" sz="2800" dirty="0">
                <a:solidFill>
                  <a:schemeClr val="accent2">
                    <a:lumMod val="75000"/>
                  </a:schemeClr>
                </a:solidFill>
              </a:rPr>
            </a:br>
            <a:r>
              <a:rPr lang="hu-HU" sz="2800" b="1" dirty="0" smtClean="0">
                <a:solidFill>
                  <a:schemeClr val="accent2">
                    <a:lumMod val="75000"/>
                  </a:schemeClr>
                </a:solidFill>
              </a:rPr>
              <a:t/>
            </a:r>
            <a:br>
              <a:rPr lang="hu-HU" sz="2800" b="1" dirty="0" smtClean="0">
                <a:solidFill>
                  <a:schemeClr val="accent2">
                    <a:lumMod val="75000"/>
                  </a:schemeClr>
                </a:solidFill>
              </a:rPr>
            </a:br>
            <a:r>
              <a:rPr lang="hu-HU" sz="2800" b="1" dirty="0" smtClean="0"/>
              <a:t/>
            </a:r>
            <a:br>
              <a:rPr lang="hu-HU" sz="2800" b="1" dirty="0" smtClean="0"/>
            </a:br>
            <a:endParaRPr lang="hu-HU" sz="2800" dirty="0"/>
          </a:p>
        </p:txBody>
      </p:sp>
      <p:sp>
        <p:nvSpPr>
          <p:cNvPr id="3" name="Szöveg helye 2"/>
          <p:cNvSpPr>
            <a:spLocks noGrp="1"/>
          </p:cNvSpPr>
          <p:nvPr>
            <p:ph type="body" idx="1"/>
          </p:nvPr>
        </p:nvSpPr>
        <p:spPr/>
        <p:txBody>
          <a:bodyPr>
            <a:noAutofit/>
          </a:bodyPr>
          <a:lstStyle/>
          <a:p>
            <a:r>
              <a:rPr lang="hu-HU" sz="4400" dirty="0" smtClean="0">
                <a:solidFill>
                  <a:schemeClr val="bg1"/>
                </a:solidFill>
                <a:latin typeface="+mj-lt"/>
              </a:rPr>
              <a:t>A DANAMID KFT TEVÉKENYSÉGI KÖREI</a:t>
            </a:r>
            <a:endParaRPr lang="hu-HU" sz="4400" dirty="0">
              <a:solidFill>
                <a:schemeClr val="bg1"/>
              </a:solidFill>
              <a:latin typeface="+mj-lt"/>
            </a:endParaRPr>
          </a:p>
        </p:txBody>
      </p:sp>
    </p:spTree>
    <p:extLst>
      <p:ext uri="{BB962C8B-B14F-4D97-AF65-F5344CB8AC3E}">
        <p14:creationId xmlns:p14="http://schemas.microsoft.com/office/powerpoint/2010/main" val="29389482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0032" y="2463560"/>
            <a:ext cx="7772400" cy="2693632"/>
          </a:xfrm>
        </p:spPr>
        <p:txBody>
          <a:bodyPr>
            <a:noAutofit/>
          </a:bodyPr>
          <a:lstStyle/>
          <a:p>
            <a:pPr>
              <a:lnSpc>
                <a:spcPct val="115000"/>
              </a:lnSpc>
              <a:spcAft>
                <a:spcPts val="1000"/>
              </a:spcAft>
            </a:pPr>
            <a:r>
              <a:rPr lang="hu-HU" sz="2000" b="1" dirty="0">
                <a:solidFill>
                  <a:schemeClr val="accent2">
                    <a:lumMod val="75000"/>
                  </a:schemeClr>
                </a:solidFill>
                <a:latin typeface="+mn-lt"/>
                <a:ea typeface="Calibri"/>
                <a:cs typeface="Times New Roman"/>
              </a:rPr>
              <a:t>Vállalkozásunk fő profilja, hőre lágyuló műanyagokból (polietilén, polipropilén, poliamidok) alkatrészek fröccsöntése. </a:t>
            </a:r>
            <a:br>
              <a:rPr lang="hu-HU" sz="2000" b="1" dirty="0">
                <a:solidFill>
                  <a:schemeClr val="accent2">
                    <a:lumMod val="75000"/>
                  </a:schemeClr>
                </a:solidFill>
                <a:latin typeface="+mn-lt"/>
                <a:ea typeface="Calibri"/>
                <a:cs typeface="Times New Roman"/>
              </a:rPr>
            </a:br>
            <a:r>
              <a:rPr lang="hu-HU" sz="2000" b="1" dirty="0">
                <a:solidFill>
                  <a:schemeClr val="accent2">
                    <a:lumMod val="75000"/>
                  </a:schemeClr>
                </a:solidFill>
                <a:latin typeface="+mn-lt"/>
                <a:ea typeface="Calibri"/>
                <a:cs typeface="Times New Roman"/>
              </a:rPr>
              <a:t>Termékeink megrendelőink által beszerelésre kerülnek, az IM, és MT indítómotor és VG, és SI generátorokba,  könnyű, közepes és nehéz tehergépjárművek, HVAC (fűtés, szellőzés, klíma) berendezéseibe.</a:t>
            </a:r>
            <a:br>
              <a:rPr lang="hu-HU" sz="2000" b="1" dirty="0">
                <a:solidFill>
                  <a:schemeClr val="accent2">
                    <a:lumMod val="75000"/>
                  </a:schemeClr>
                </a:solidFill>
                <a:latin typeface="+mn-lt"/>
                <a:ea typeface="Calibri"/>
                <a:cs typeface="Times New Roman"/>
              </a:rPr>
            </a:br>
            <a:r>
              <a:rPr lang="hu-HU" sz="2000" b="1" dirty="0">
                <a:solidFill>
                  <a:schemeClr val="accent2">
                    <a:lumMod val="75000"/>
                  </a:schemeClr>
                </a:solidFill>
                <a:latin typeface="+mn-lt"/>
                <a:ea typeface="Calibri"/>
                <a:cs typeface="Times New Roman"/>
              </a:rPr>
              <a:t>Ehhez a tevékenységhez szükséges gépparkunk, elsősorban ARBURG típusúak.</a:t>
            </a:r>
            <a:br>
              <a:rPr lang="hu-HU" sz="2000" b="1" dirty="0">
                <a:solidFill>
                  <a:schemeClr val="accent2">
                    <a:lumMod val="75000"/>
                  </a:schemeClr>
                </a:solidFill>
                <a:latin typeface="+mn-lt"/>
                <a:ea typeface="Calibri"/>
                <a:cs typeface="Times New Roman"/>
              </a:rPr>
            </a:br>
            <a:endParaRPr lang="hu-HU" sz="2000" b="1" dirty="0">
              <a:solidFill>
                <a:schemeClr val="accent2">
                  <a:lumMod val="75000"/>
                </a:schemeClr>
              </a:solidFill>
              <a:latin typeface="+mn-lt"/>
            </a:endParaRPr>
          </a:p>
        </p:txBody>
      </p:sp>
      <p:sp>
        <p:nvSpPr>
          <p:cNvPr id="3" name="Szöveg helye 2"/>
          <p:cNvSpPr>
            <a:spLocks noGrp="1"/>
          </p:cNvSpPr>
          <p:nvPr>
            <p:ph type="body" idx="1"/>
          </p:nvPr>
        </p:nvSpPr>
        <p:spPr>
          <a:xfrm>
            <a:off x="1259632" y="1412776"/>
            <a:ext cx="6417734" cy="939801"/>
          </a:xfrm>
        </p:spPr>
        <p:txBody>
          <a:bodyPr>
            <a:noAutofit/>
          </a:bodyPr>
          <a:lstStyle/>
          <a:p>
            <a:r>
              <a:rPr lang="hu-HU" sz="4400" dirty="0" smtClean="0">
                <a:solidFill>
                  <a:schemeClr val="bg1"/>
                </a:solidFill>
                <a:latin typeface="+mj-lt"/>
              </a:rPr>
              <a:t>MŰANYAG ALKATRÉSZEK FRÖCCSÖNTÉSE:</a:t>
            </a:r>
            <a:endParaRPr lang="hu-HU" sz="4400" dirty="0">
              <a:solidFill>
                <a:schemeClr val="bg1"/>
              </a:solidFill>
              <a:latin typeface="+mj-lt"/>
            </a:endParaRPr>
          </a:p>
        </p:txBody>
      </p:sp>
    </p:spTree>
    <p:extLst>
      <p:ext uri="{BB962C8B-B14F-4D97-AF65-F5344CB8AC3E}">
        <p14:creationId xmlns:p14="http://schemas.microsoft.com/office/powerpoint/2010/main" val="13860296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TERMÉKEINK KÉPEKBEN</a:t>
            </a:r>
            <a:endParaRPr lang="hu-HU" dirty="0"/>
          </a:p>
        </p:txBody>
      </p:sp>
      <p:pic>
        <p:nvPicPr>
          <p:cNvPr id="5" name="Tartalom helye 4"/>
          <p:cNvPicPr>
            <a:picLocks noGrp="1"/>
          </p:cNvPicPr>
          <p:nvPr>
            <p:ph sz="quarter" idx="13"/>
          </p:nvPr>
        </p:nvPicPr>
        <p:blipFill>
          <a:blip r:embed="rId2"/>
          <a:stretch>
            <a:fillRect/>
          </a:stretch>
        </p:blipFill>
        <p:spPr>
          <a:xfrm>
            <a:off x="864393" y="2679700"/>
            <a:ext cx="3446463" cy="3446463"/>
          </a:xfrm>
          <a:prstGeom prst="rect">
            <a:avLst/>
          </a:prstGeom>
        </p:spPr>
      </p:pic>
      <p:pic>
        <p:nvPicPr>
          <p:cNvPr id="6" name="Tartalom helye 5"/>
          <p:cNvPicPr>
            <a:picLocks noGrp="1"/>
          </p:cNvPicPr>
          <p:nvPr>
            <p:ph sz="quarter" idx="14"/>
          </p:nvPr>
        </p:nvPicPr>
        <p:blipFill>
          <a:blip r:embed="rId3"/>
          <a:stretch>
            <a:fillRect/>
          </a:stretch>
        </p:blipFill>
        <p:spPr>
          <a:xfrm>
            <a:off x="4833143" y="2679700"/>
            <a:ext cx="3446463" cy="3446463"/>
          </a:xfrm>
          <a:prstGeom prst="rect">
            <a:avLst/>
          </a:prstGeom>
        </p:spPr>
      </p:pic>
    </p:spTree>
    <p:extLst>
      <p:ext uri="{BB962C8B-B14F-4D97-AF65-F5344CB8AC3E}">
        <p14:creationId xmlns:p14="http://schemas.microsoft.com/office/powerpoint/2010/main" val="7138242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TERMÉKEINK KÉPEKBEN</a:t>
            </a:r>
          </a:p>
        </p:txBody>
      </p:sp>
      <p:pic>
        <p:nvPicPr>
          <p:cNvPr id="5" name="Tartalom helye 4"/>
          <p:cNvPicPr>
            <a:picLocks noGrp="1"/>
          </p:cNvPicPr>
          <p:nvPr>
            <p:ph sz="quarter" idx="13"/>
          </p:nvPr>
        </p:nvPicPr>
        <p:blipFill>
          <a:blip r:embed="rId2"/>
          <a:stretch>
            <a:fillRect/>
          </a:stretch>
        </p:blipFill>
        <p:spPr>
          <a:xfrm>
            <a:off x="864393" y="2679700"/>
            <a:ext cx="3446463" cy="3446463"/>
          </a:xfrm>
          <a:prstGeom prst="rect">
            <a:avLst/>
          </a:prstGeom>
        </p:spPr>
      </p:pic>
      <p:pic>
        <p:nvPicPr>
          <p:cNvPr id="6" name="Tartalom helye 5"/>
          <p:cNvPicPr>
            <a:picLocks noGrp="1"/>
          </p:cNvPicPr>
          <p:nvPr>
            <p:ph sz="quarter" idx="14"/>
          </p:nvPr>
        </p:nvPicPr>
        <p:blipFill>
          <a:blip r:embed="rId3"/>
          <a:stretch>
            <a:fillRect/>
          </a:stretch>
        </p:blipFill>
        <p:spPr>
          <a:xfrm>
            <a:off x="4833143" y="2679700"/>
            <a:ext cx="3446463" cy="3446463"/>
          </a:xfrm>
          <a:prstGeom prst="rect">
            <a:avLst/>
          </a:prstGeom>
        </p:spPr>
      </p:pic>
    </p:spTree>
    <p:extLst>
      <p:ext uri="{BB962C8B-B14F-4D97-AF65-F5344CB8AC3E}">
        <p14:creationId xmlns:p14="http://schemas.microsoft.com/office/powerpoint/2010/main" val="1648386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0032" y="2463560"/>
            <a:ext cx="7772400" cy="2621624"/>
          </a:xfrm>
        </p:spPr>
        <p:txBody>
          <a:bodyPr>
            <a:noAutofit/>
          </a:bodyPr>
          <a:lstStyle/>
          <a:p>
            <a:r>
              <a:rPr lang="hu-HU" sz="2400" b="1" dirty="0">
                <a:solidFill>
                  <a:schemeClr val="accent2">
                    <a:lumMod val="75000"/>
                  </a:schemeClr>
                </a:solidFill>
                <a:latin typeface="+mn-lt"/>
              </a:rPr>
              <a:t>Nem hagyhattuk kihasználatlanul, gépipari tapasztalatokkal rendelkező munkatársaink kapacitását, így ma már majdnem ugyanolyan mértékben, mint a fő profil, foglalkozik új fém tömegcikkek gyártásával, és használt autóipari részegységek felújításával. Ehhez rendelkezésünkre áll egy hagyományos, egyetemes forgácsoló szerszámgépekkel felszerelt üzemrész.</a:t>
            </a:r>
            <a:br>
              <a:rPr lang="hu-HU" sz="2400" b="1" dirty="0">
                <a:solidFill>
                  <a:schemeClr val="accent2">
                    <a:lumMod val="75000"/>
                  </a:schemeClr>
                </a:solidFill>
                <a:latin typeface="+mn-lt"/>
              </a:rPr>
            </a:br>
            <a:r>
              <a:rPr lang="hu-HU" sz="2400" b="1" dirty="0">
                <a:solidFill>
                  <a:schemeClr val="accent2">
                    <a:lumMod val="75000"/>
                  </a:schemeClr>
                </a:solidFill>
                <a:latin typeface="+mn-lt"/>
              </a:rPr>
              <a:t/>
            </a:r>
            <a:br>
              <a:rPr lang="hu-HU" sz="2400" b="1" dirty="0">
                <a:solidFill>
                  <a:schemeClr val="accent2">
                    <a:lumMod val="75000"/>
                  </a:schemeClr>
                </a:solidFill>
                <a:latin typeface="+mn-lt"/>
              </a:rPr>
            </a:br>
            <a:endParaRPr lang="hu-HU" sz="2400" b="1" dirty="0">
              <a:solidFill>
                <a:schemeClr val="accent2">
                  <a:lumMod val="75000"/>
                </a:schemeClr>
              </a:solidFill>
              <a:latin typeface="+mn-lt"/>
            </a:endParaRPr>
          </a:p>
        </p:txBody>
      </p:sp>
      <p:sp>
        <p:nvSpPr>
          <p:cNvPr id="3" name="Szöveg helye 2"/>
          <p:cNvSpPr>
            <a:spLocks noGrp="1"/>
          </p:cNvSpPr>
          <p:nvPr>
            <p:ph type="body" idx="1"/>
          </p:nvPr>
        </p:nvSpPr>
        <p:spPr/>
        <p:txBody>
          <a:bodyPr>
            <a:normAutofit fontScale="92500"/>
          </a:bodyPr>
          <a:lstStyle/>
          <a:p>
            <a:r>
              <a:rPr lang="hu-HU" sz="4400" dirty="0" smtClean="0">
                <a:latin typeface="+mj-lt"/>
              </a:rPr>
              <a:t>FÉMIPARI MEGMUNKÁLÁS</a:t>
            </a:r>
            <a:endParaRPr lang="hu-HU" sz="4400" dirty="0">
              <a:latin typeface="+mj-lt"/>
            </a:endParaRPr>
          </a:p>
        </p:txBody>
      </p:sp>
    </p:spTree>
    <p:extLst>
      <p:ext uri="{BB962C8B-B14F-4D97-AF65-F5344CB8AC3E}">
        <p14:creationId xmlns:p14="http://schemas.microsoft.com/office/powerpoint/2010/main" val="30854236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TERMÉKEINK KÉPEKBEN</a:t>
            </a:r>
          </a:p>
        </p:txBody>
      </p:sp>
      <p:pic>
        <p:nvPicPr>
          <p:cNvPr id="5" name="Tartalom helye 4"/>
          <p:cNvPicPr>
            <a:picLocks noGrp="1"/>
          </p:cNvPicPr>
          <p:nvPr>
            <p:ph sz="quarter" idx="13"/>
          </p:nvPr>
        </p:nvPicPr>
        <p:blipFill>
          <a:blip r:embed="rId2"/>
          <a:stretch>
            <a:fillRect/>
          </a:stretch>
        </p:blipFill>
        <p:spPr>
          <a:xfrm>
            <a:off x="864393" y="2679700"/>
            <a:ext cx="3446463" cy="3446463"/>
          </a:xfrm>
          <a:prstGeom prst="rect">
            <a:avLst/>
          </a:prstGeom>
        </p:spPr>
      </p:pic>
      <p:pic>
        <p:nvPicPr>
          <p:cNvPr id="6" name="Tartalom helye 5"/>
          <p:cNvPicPr>
            <a:picLocks noGrp="1"/>
          </p:cNvPicPr>
          <p:nvPr>
            <p:ph sz="quarter" idx="14"/>
          </p:nvPr>
        </p:nvPicPr>
        <p:blipFill>
          <a:blip r:embed="rId3"/>
          <a:stretch>
            <a:fillRect/>
          </a:stretch>
        </p:blipFill>
        <p:spPr>
          <a:xfrm>
            <a:off x="4833143" y="2679700"/>
            <a:ext cx="3446463" cy="3446463"/>
          </a:xfrm>
          <a:prstGeom prst="rect">
            <a:avLst/>
          </a:prstGeom>
        </p:spPr>
      </p:pic>
    </p:spTree>
    <p:extLst>
      <p:ext uri="{BB962C8B-B14F-4D97-AF65-F5344CB8AC3E}">
        <p14:creationId xmlns:p14="http://schemas.microsoft.com/office/powerpoint/2010/main" val="20390765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2700" b="1" dirty="0">
                <a:solidFill>
                  <a:schemeClr val="accent2">
                    <a:lumMod val="75000"/>
                  </a:schemeClr>
                </a:solidFill>
                <a:latin typeface="+mn-lt"/>
              </a:rPr>
              <a:t>A fő tevékenységeink megvalósításához szükséges szerszámok készülékek tervezését, gyártását magunk végezzük el. </a:t>
            </a:r>
            <a:br>
              <a:rPr lang="hu-HU" sz="2700" b="1" dirty="0">
                <a:solidFill>
                  <a:schemeClr val="accent2">
                    <a:lumMod val="75000"/>
                  </a:schemeClr>
                </a:solidFill>
                <a:latin typeface="+mn-lt"/>
              </a:rPr>
            </a:br>
            <a:r>
              <a:rPr lang="hu-HU" sz="2700" b="1" dirty="0">
                <a:solidFill>
                  <a:schemeClr val="accent2">
                    <a:lumMod val="75000"/>
                  </a:schemeClr>
                </a:solidFill>
                <a:latin typeface="+mn-lt"/>
              </a:rPr>
              <a:t>Az eltelt évek során megrendelőin részére is terveztünk és kiviteleztünk számos egyedi szerszámot és gyártósort.</a:t>
            </a:r>
            <a:r>
              <a:rPr lang="hu-HU" b="1" dirty="0">
                <a:latin typeface="+mn-lt"/>
              </a:rPr>
              <a:t> </a:t>
            </a:r>
            <a:br>
              <a:rPr lang="hu-HU" b="1" dirty="0">
                <a:latin typeface="+mn-lt"/>
              </a:rPr>
            </a:br>
            <a:endParaRPr lang="hu-HU" b="1" dirty="0">
              <a:latin typeface="+mn-lt"/>
            </a:endParaRPr>
          </a:p>
        </p:txBody>
      </p:sp>
      <p:sp>
        <p:nvSpPr>
          <p:cNvPr id="3" name="Szöveg helye 2"/>
          <p:cNvSpPr>
            <a:spLocks noGrp="1"/>
          </p:cNvSpPr>
          <p:nvPr>
            <p:ph type="body" idx="1"/>
          </p:nvPr>
        </p:nvSpPr>
        <p:spPr/>
        <p:txBody>
          <a:bodyPr>
            <a:normAutofit fontScale="25000" lnSpcReduction="20000"/>
          </a:bodyPr>
          <a:lstStyle/>
          <a:p>
            <a:r>
              <a:rPr lang="hu-HU" sz="17600" dirty="0" smtClean="0">
                <a:latin typeface="+mj-lt"/>
              </a:rPr>
              <a:t>SZERSZÁM, KÉSZÜLÉK, TERVEZÉS, GYÁRTÁS</a:t>
            </a:r>
          </a:p>
          <a:p>
            <a:endParaRPr lang="hu-HU" dirty="0"/>
          </a:p>
        </p:txBody>
      </p:sp>
    </p:spTree>
    <p:extLst>
      <p:ext uri="{BB962C8B-B14F-4D97-AF65-F5344CB8AC3E}">
        <p14:creationId xmlns:p14="http://schemas.microsoft.com/office/powerpoint/2010/main" val="255604601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TERMÉKEINK KÉPEKBEN</a:t>
            </a:r>
          </a:p>
        </p:txBody>
      </p:sp>
      <p:sp>
        <p:nvSpPr>
          <p:cNvPr id="4" name="Tartalom helye 3"/>
          <p:cNvSpPr>
            <a:spLocks noGrp="1"/>
          </p:cNvSpPr>
          <p:nvPr>
            <p:ph sz="quarter" idx="14"/>
          </p:nvPr>
        </p:nvSpPr>
        <p:spPr/>
        <p:txBody>
          <a:bodyPr/>
          <a:lstStyle/>
          <a:p>
            <a:endParaRPr lang="hu-HU" dirty="0"/>
          </a:p>
        </p:txBody>
      </p:sp>
      <p:pic>
        <p:nvPicPr>
          <p:cNvPr id="5" name="Tartalom helye 4" descr="http://www.danamidkft.hu/images/szersz1.jpg"/>
          <p:cNvPicPr>
            <a:picLocks noGrp="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636912"/>
            <a:ext cx="3384376" cy="3528392"/>
          </a:xfrm>
          <a:prstGeom prst="rect">
            <a:avLst/>
          </a:prstGeom>
          <a:noFill/>
          <a:ln>
            <a:noFill/>
          </a:ln>
        </p:spPr>
      </p:pic>
      <p:pic>
        <p:nvPicPr>
          <p:cNvPr id="1026" name="Picture 2" descr="C:\Users\totheva\Pictures\2016-10-27\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636912"/>
            <a:ext cx="388843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07081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ullám">
  <a:themeElements>
    <a:clrScheme name="Hullá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ullá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ullá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151</TotalTime>
  <Words>144</Words>
  <Application>Microsoft Office PowerPoint</Application>
  <PresentationFormat>Diavetítés a képernyőre (4:3 oldalarány)</PresentationFormat>
  <Paragraphs>30</Paragraphs>
  <Slides>15</Slides>
  <Notes>2</Notes>
  <HiddenSlides>0</HiddenSlides>
  <MMClips>0</MMClips>
  <ScaleCrop>false</ScaleCrop>
  <HeadingPairs>
    <vt:vector size="4" baseType="variant">
      <vt:variant>
        <vt:lpstr>Téma</vt:lpstr>
      </vt:variant>
      <vt:variant>
        <vt:i4>1</vt:i4>
      </vt:variant>
      <vt:variant>
        <vt:lpstr>Diacímek</vt:lpstr>
      </vt:variant>
      <vt:variant>
        <vt:i4>15</vt:i4>
      </vt:variant>
    </vt:vector>
  </HeadingPairs>
  <TitlesOfParts>
    <vt:vector size="16" baseType="lpstr">
      <vt:lpstr>Hullám</vt:lpstr>
      <vt:lpstr>DANAMID MŰANYAGFRÖCCSÖNTŐ ÉS FÉMTÖMEGCIKK GYÁRTÓ KFT </vt:lpstr>
      <vt:lpstr>Műanyag alkatrészek fröccsöntése Fémipari megmunkálás Szerszám, készülék, tervezés, gyártás Gépipari tanulók gyakorlati oktatása    </vt:lpstr>
      <vt:lpstr>Vállalkozásunk fő profilja, hőre lágyuló műanyagokból (polietilén, polipropilén, poliamidok) alkatrészek fröccsöntése.  Termékeink megrendelőink által beszerelésre kerülnek, az IM, és MT indítómotor és VG, és SI generátorokba,  könnyű, közepes és nehéz tehergépjárművek, HVAC (fűtés, szellőzés, klíma) berendezéseibe. Ehhez a tevékenységhez szükséges gépparkunk, elsősorban ARBURG típusúak. </vt:lpstr>
      <vt:lpstr>TERMÉKEINK KÉPEKBEN</vt:lpstr>
      <vt:lpstr>TERMÉKEINK KÉPEKBEN</vt:lpstr>
      <vt:lpstr>Nem hagyhattuk kihasználatlanul, gépipari tapasztalatokkal rendelkező munkatársaink kapacitását, így ma már majdnem ugyanolyan mértékben, mint a fő profil, foglalkozik új fém tömegcikkek gyártásával, és használt autóipari részegységek felújításával. Ehhez rendelkezésünkre áll egy hagyományos, egyetemes forgácsoló szerszámgépekkel felszerelt üzemrész.  </vt:lpstr>
      <vt:lpstr>TERMÉKEINK KÉPEKBEN</vt:lpstr>
      <vt:lpstr>A fő tevékenységeink megvalósításához szükséges szerszámok készülékek tervezését, gyártását magunk végezzük el.  Az eltelt évek során megrendelőin részére is terveztünk és kiviteleztünk számos egyedi szerszámot és gyártósort.  </vt:lpstr>
      <vt:lpstr>TERMÉKEINK KÉPEKBEN</vt:lpstr>
      <vt:lpstr>TERMÉKEINK KÉPEKBEN </vt:lpstr>
      <vt:lpstr>Gépész szakmunkás,  Gépi forgácsoló szakmunkás  Gépgyártástechnológiai technikus szakmákban a szakma mestere végzi a képzésüket </vt:lpstr>
      <vt:lpstr>GYAKORLATI KÉPZÉS</vt:lpstr>
      <vt:lpstr>GYAKORLATI KÉPZÉS</vt:lpstr>
      <vt:lpstr>KÖSZÖNJÜK A  FIGYELMÜKET</vt:lpstr>
      <vt:lpstr>ELÉRHETŐSÉGEINK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DANAMID MŰANYAGFRÖCCSÖNTŐ ÉS FÉMTÖMEGCIKK GYÁRTÓ KFT</dc:title>
  <dc:creator>Tóth Éva</dc:creator>
  <cp:lastModifiedBy>Tóth Éva</cp:lastModifiedBy>
  <cp:revision>21</cp:revision>
  <dcterms:created xsi:type="dcterms:W3CDTF">2016-10-25T08:35:31Z</dcterms:created>
  <dcterms:modified xsi:type="dcterms:W3CDTF">2016-12-16T11:15:33Z</dcterms:modified>
</cp:coreProperties>
</file>